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0" r:id="rId2"/>
    <p:sldId id="268" r:id="rId3"/>
    <p:sldId id="269" r:id="rId4"/>
    <p:sldId id="266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90" y="4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46D9C-21E1-4844-AE15-612569D8D90B}" type="datetimeFigureOut">
              <a:rPr lang="ko-KR" altLang="en-US" smtClean="0"/>
              <a:t>2024-04-19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A9F64-6307-4C5D-BE37-E368BBB7479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8345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FA9F64-6307-4C5D-BE37-E368BBB74799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18991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14A3AB6-9D09-1D9F-C2BD-3F95DCDE5F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6AFC167A-43EB-EB3A-C3C6-CB88196CF4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8093BED0-AB6D-F3D8-8B21-A224B4390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5D40-D38A-4C66-A4FA-33A488BA949B}" type="datetimeFigureOut">
              <a:rPr lang="ko-KR" altLang="en-US" smtClean="0"/>
              <a:t>2024-04-19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FECDC28-5DD0-4D9E-446B-15C4B842C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26B8088C-F16F-56F1-25FF-F0F9F4C87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ED296-9D9D-4403-BC30-BA94670537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4547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49C661CC-3CB4-EF13-3FF7-10DF1CB78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802B208D-8CA7-6B63-1B62-A675C92FBC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CF1021CF-9EF0-C26D-7C11-996A7B55D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5D40-D38A-4C66-A4FA-33A488BA949B}" type="datetimeFigureOut">
              <a:rPr lang="ko-KR" altLang="en-US" smtClean="0"/>
              <a:t>2024-04-19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A3914D0F-F292-6283-29A5-EF4C6A9FB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9F0EC756-1692-DD44-0A3A-246300748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ED296-9D9D-4403-BC30-BA94670537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8528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ACCDC20B-B6EE-95F3-D087-26AA0A5DB8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16FDE2F2-4291-539A-6826-DD4B8C00CD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3D4F71A0-2D81-4C59-CC18-9AAB02E08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5D40-D38A-4C66-A4FA-33A488BA949B}" type="datetimeFigureOut">
              <a:rPr lang="ko-KR" altLang="en-US" smtClean="0"/>
              <a:t>2024-04-19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4011E8B7-DDD0-2388-BDBA-FC8A88B4C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2C28D609-F4A3-8B17-DC96-B857CA936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ED296-9D9D-4403-BC30-BA94670537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78002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1BD702AB-BE31-7D06-6322-079664C76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B6F2172C-327D-0262-EF87-FD20D3A60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AA6B749E-8635-7984-261A-AA8A87AB6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5D40-D38A-4C66-A4FA-33A488BA949B}" type="datetimeFigureOut">
              <a:rPr lang="ko-KR" altLang="en-US" smtClean="0"/>
              <a:t>2024-04-19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B98CD80-4A4B-A799-8B11-F7E27E055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B0DB895-9881-54F6-7B18-1BED16B54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ED296-9D9D-4403-BC30-BA94670537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7992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9746CBEB-2D86-3A34-1088-E59537841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416E1142-7ED1-34D0-F048-34B409FCE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A9BE100C-60B4-2108-599E-8B08E196E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5D40-D38A-4C66-A4FA-33A488BA949B}" type="datetimeFigureOut">
              <a:rPr lang="ko-KR" altLang="en-US" smtClean="0"/>
              <a:t>2024-04-19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68562F3-751B-CAC0-A7D9-6DD846059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01731E9D-3CB5-E2F0-4FC4-BD0462A26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ED296-9D9D-4403-BC30-BA94670537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7067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7AC131FC-0BBF-0E32-8BE8-B965B11E5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5B134E41-187E-C85D-C21A-FD078CD380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7EE78A2A-34D8-8E43-C060-04B5FF02AD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743F08DF-1742-65ED-EA77-56B1DB534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5D40-D38A-4C66-A4FA-33A488BA949B}" type="datetimeFigureOut">
              <a:rPr lang="ko-KR" altLang="en-US" smtClean="0"/>
              <a:t>2024-04-19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29C536A8-72E3-E85F-FD04-7340EF97C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525B690-FD24-DEC9-EA8E-08869A035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ED296-9D9D-4403-BC30-BA94670537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4216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197057F-74B9-BA11-E128-A94DEAE62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EE7CA1D4-29FF-CFD2-33CC-8EE37076F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A4640CB1-C574-D2E6-5BB4-7F557D5396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26FA94C2-93A3-D518-5054-5B8B82B8F6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BF7AF749-39D3-1AEB-BF8D-C661863904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5EC7F52F-BE56-916D-6AEB-754CCFCF8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5D40-D38A-4C66-A4FA-33A488BA949B}" type="datetimeFigureOut">
              <a:rPr lang="ko-KR" altLang="en-US" smtClean="0"/>
              <a:t>2024-04-19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92AB155C-6886-6C63-674E-2BA994055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296BE16B-FEAD-F806-D17A-AFD0B5C4D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ED296-9D9D-4403-BC30-BA94670537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8166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E999ECE-3E21-6771-B623-D1D2FC121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BDCE9B9D-265F-9E84-0BFB-D83684F0A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5D40-D38A-4C66-A4FA-33A488BA949B}" type="datetimeFigureOut">
              <a:rPr lang="ko-KR" altLang="en-US" smtClean="0"/>
              <a:t>2024-04-19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025AF6D-47B9-244B-DA96-EC04D37D8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01A969B9-4134-1AD2-D65C-1469C9AE8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ED296-9D9D-4403-BC30-BA94670537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20020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5227D67-4CB8-FD41-6BCC-841020C3A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5D40-D38A-4C66-A4FA-33A488BA949B}" type="datetimeFigureOut">
              <a:rPr lang="ko-KR" altLang="en-US" smtClean="0"/>
              <a:t>2024-04-19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2FD815FA-8E25-58D8-4B96-C7B0785B3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5F43977D-ED5D-3872-D800-FB3E738EB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ED296-9D9D-4403-BC30-BA94670537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8368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D96E4F-932D-E4E2-68EE-45349DB92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FB2CC54B-90F1-C81A-A367-8F0DFB20C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F0BF000E-DEDD-C59D-5630-DE107B8D67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BB8AA2B6-26DD-0DCE-88C8-AA08E2D85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5D40-D38A-4C66-A4FA-33A488BA949B}" type="datetimeFigureOut">
              <a:rPr lang="ko-KR" altLang="en-US" smtClean="0"/>
              <a:t>2024-04-19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CF1BBF3-7A56-F679-8BA1-DCFD00DDE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699DF26B-DD8C-D140-0E56-090DDCAD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ED296-9D9D-4403-BC30-BA94670537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56944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75D753FA-C9BC-B77A-1570-A30BFC077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00215778-E5D4-6E3A-0452-F69F70F2E9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B788DE04-E1C9-7EC0-D81A-211F57ECD8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AF223699-6DCE-5792-C64B-C82101172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35D40-D38A-4C66-A4FA-33A488BA949B}" type="datetimeFigureOut">
              <a:rPr lang="ko-KR" altLang="en-US" smtClean="0"/>
              <a:t>2024-04-19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5F1028AF-2CA7-E098-819B-88BA05520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8F0D8845-B51E-C625-0059-F0F9E12C8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ED296-9D9D-4403-BC30-BA94670537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57908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DCD2BA02-E2CC-D44D-4A9E-8BF734645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2A225284-ECB8-13B6-AC82-56A2933F28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C2A3E67C-ACC1-E104-F790-52531FF004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F835D40-D38A-4C66-A4FA-33A488BA949B}" type="datetimeFigureOut">
              <a:rPr lang="ko-KR" altLang="en-US" smtClean="0"/>
              <a:t>2024-04-19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9A634F22-868D-F37C-F0A8-C8BA5543D2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381A8416-6496-05BD-4C31-0677C41952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0ED296-9D9D-4403-BC30-BA946705378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5926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8009A841-1F9F-50BD-86AD-3516139E2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175" y="1004887"/>
            <a:ext cx="6057900" cy="45624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DB81513-8D1F-328D-EB92-FE3E68112071}"/>
              </a:ext>
            </a:extLst>
          </p:cNvPr>
          <p:cNvSpPr txBox="1"/>
          <p:nvPr/>
        </p:nvSpPr>
        <p:spPr>
          <a:xfrm>
            <a:off x="2190750" y="5853113"/>
            <a:ext cx="8137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altLang="ko-KR" dirty="0"/>
              <a:t>https://www.o2oasis.com/what-is-the-history-of-hyperbaric-oxygen-therapy/</a:t>
            </a:r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A50233E-35BD-ADC4-58B8-C44B9CE1D8C6}"/>
              </a:ext>
            </a:extLst>
          </p:cNvPr>
          <p:cNvSpPr txBox="1"/>
          <p:nvPr/>
        </p:nvSpPr>
        <p:spPr>
          <a:xfrm>
            <a:off x="552450" y="5853113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전체 원문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8611C96-07FC-0EB0-5490-B380363621FB}"/>
              </a:ext>
            </a:extLst>
          </p:cNvPr>
          <p:cNvSpPr txBox="1"/>
          <p:nvPr/>
        </p:nvSpPr>
        <p:spPr>
          <a:xfrm>
            <a:off x="2190750" y="6323530"/>
            <a:ext cx="2194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원문 꼭 봐주십시오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712788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7C4AFB1-6C36-8293-3BCF-08A069DDD5A7}"/>
              </a:ext>
            </a:extLst>
          </p:cNvPr>
          <p:cNvSpPr txBox="1"/>
          <p:nvPr/>
        </p:nvSpPr>
        <p:spPr>
          <a:xfrm>
            <a:off x="396875" y="1408142"/>
            <a:ext cx="1139825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sz="1800" dirty="0">
                <a:effectLst/>
                <a:ea typeface="Calibri" panose="020F0502020204030204" pitchFamily="34" charset="0"/>
              </a:rPr>
              <a:t>-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최근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수십년간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다방면에서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동물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모델에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대한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실험의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발전</a:t>
            </a:r>
            <a:endParaRPr lang="ko-KR" altLang="ko-KR" sz="1800" dirty="0">
              <a:effectLst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sz="1800" dirty="0">
                <a:effectLst/>
                <a:ea typeface="Malgun Gothic" panose="020B0503020000020004" pitchFamily="50" charset="-127"/>
              </a:rPr>
              <a:t>  1)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조직으로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산소의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운반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증가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endParaRPr lang="ko-KR" altLang="ko-KR" sz="1800" dirty="0">
              <a:effectLst/>
              <a:ea typeface="Malgun Gothic" panose="020B0503020000020004" pitchFamily="50" charset="-127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sz="1800" dirty="0">
                <a:effectLst/>
                <a:ea typeface="Malgun Gothic" panose="020B0503020000020004" pitchFamily="50" charset="-127"/>
              </a:rPr>
              <a:t>  2)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혈관화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및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감염에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대한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방어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수단으로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혐기성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세균에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미치는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영향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sz="1800" dirty="0">
                <a:effectLst/>
                <a:ea typeface="Malgun Gothic" panose="020B0503020000020004" pitchFamily="50" charset="-127"/>
              </a:rPr>
              <a:t>  3)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상처치유에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기여한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효과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altLang="ko-KR" sz="1800" dirty="0">
              <a:effectLst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sz="1800" dirty="0">
                <a:effectLst/>
                <a:ea typeface="Calibri" panose="020F0502020204030204" pitchFamily="34" charset="0"/>
              </a:rPr>
              <a:t>-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장기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또는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만성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질환과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같은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심각한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상태에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대해서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증거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기반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의학의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기준에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따른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임상적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통제된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연구에</a:t>
            </a:r>
            <a:endParaRPr lang="en-US" altLang="ko-KR" sz="1800" dirty="0">
              <a:effectLst/>
              <a:ea typeface="Malgun Gothic" panose="020B0503020000020004" pitchFamily="50" charset="-127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의해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검증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이루어짐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. -&gt;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환자의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안전성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향상과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치료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개선에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중점</a:t>
            </a:r>
            <a:endParaRPr lang="ko-KR" altLang="ko-KR" sz="1800" dirty="0">
              <a:effectLst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sz="1800" dirty="0">
                <a:effectLst/>
                <a:ea typeface="Calibri" panose="020F0502020204030204" pitchFamily="34" charset="0"/>
              </a:rPr>
              <a:t>-1950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년대는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 err="1">
                <a:effectLst/>
                <a:ea typeface="Malgun Gothic" panose="020B0503020000020004" pitchFamily="50" charset="-127"/>
              </a:rPr>
              <a:t>개척기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/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이후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20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년간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고압의학의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급속한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발전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단계로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60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이상의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적응증이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제시</a:t>
            </a:r>
            <a:endParaRPr lang="ko-KR" altLang="ko-KR" sz="1800" dirty="0">
              <a:effectLst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sz="1800" dirty="0">
                <a:effectLst/>
                <a:ea typeface="Calibri" panose="020F0502020204030204" pitchFamily="34" charset="0"/>
              </a:rPr>
              <a:t>-1980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년과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 1994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년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사이에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고압의학</a:t>
            </a:r>
            <a:r>
              <a:rPr lang="ko-KR" altLang="en-US" dirty="0">
                <a:ea typeface="Malgun Gothic" panose="020B0503020000020004" pitchFamily="50" charset="-127"/>
              </a:rPr>
              <a:t>의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유용성은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의심과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의혹을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받았으며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이후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시간은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엄격한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과학의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dirty="0"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단계로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여겼음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.</a:t>
            </a:r>
            <a:endParaRPr lang="ko-KR" altLang="ko-KR" sz="1800" dirty="0">
              <a:effectLst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sz="1800" dirty="0">
                <a:effectLst/>
                <a:ea typeface="Malgun Gothic" panose="020B0503020000020004" pitchFamily="50" charset="-127"/>
              </a:rPr>
              <a:t>-1950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년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네덜란드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심장외과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의사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, Ite </a:t>
            </a:r>
            <a:r>
              <a:rPr lang="en-US" altLang="ko-KR" sz="1800" dirty="0" err="1">
                <a:effectLst/>
                <a:ea typeface="Malgun Gothic" panose="020B0503020000020004" pitchFamily="50" charset="-127"/>
              </a:rPr>
              <a:t>Boerema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는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초과된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산소로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신체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조직을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＂Flooding＂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시키는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아이</a:t>
            </a:r>
            <a:r>
              <a:rPr lang="ko-KR" altLang="en-US" dirty="0">
                <a:ea typeface="Malgun Gothic" panose="020B0503020000020004" pitchFamily="50" charset="-127"/>
              </a:rPr>
              <a:t>디어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를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dirty="0"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구상함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.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고압산소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챔버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내에서의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동물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실험과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수실이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차질없이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진행되어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암스테르담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대학에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대형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dirty="0">
                <a:ea typeface="Malgun Gothic" panose="020B0503020000020004" pitchFamily="50" charset="-127"/>
              </a:rPr>
              <a:t> </a:t>
            </a:r>
            <a:r>
              <a:rPr lang="ko-KR" altLang="ko-KR" sz="1800" dirty="0" err="1">
                <a:effectLst/>
                <a:ea typeface="Malgun Gothic" panose="020B0503020000020004" pitchFamily="50" charset="-127"/>
              </a:rPr>
              <a:t>고압수술챔버를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설치함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. 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선천성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심장병을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가진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많은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어린이를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이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시설에서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성공</a:t>
            </a:r>
            <a:r>
              <a:rPr lang="ko-KR" altLang="en-US" sz="1800" dirty="0">
                <a:effectLst/>
                <a:ea typeface="Malgun Gothic" panose="020B0503020000020004" pitchFamily="50" charset="-127"/>
              </a:rPr>
              <a:t>적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으로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수술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함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.</a:t>
            </a:r>
            <a:endParaRPr lang="ko-KR" altLang="ko-KR" sz="1800" dirty="0">
              <a:effectLst/>
              <a:ea typeface="Malgun Gothic" panose="020B0503020000020004" pitchFamily="50" charset="-127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sz="1800" dirty="0">
                <a:effectLst/>
                <a:ea typeface="Malgun Gothic" panose="020B0503020000020004" pitchFamily="50" charset="-127"/>
              </a:rPr>
              <a:t>-</a:t>
            </a:r>
            <a:r>
              <a:rPr lang="en-US" altLang="ko-KR" sz="1800" dirty="0" err="1">
                <a:effectLst/>
                <a:ea typeface="Malgun Gothic" panose="020B0503020000020004" pitchFamily="50" charset="-127"/>
              </a:rPr>
              <a:t>Boerema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는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HBO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를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사용하여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몸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전체의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용전산소가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충분할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때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적혈구나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헤모글로빈이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없어도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된다는</a:t>
            </a:r>
            <a:endParaRPr lang="en-US" altLang="ko-KR" sz="1800" dirty="0">
              <a:effectLst/>
              <a:ea typeface="Malgun Gothic" panose="020B0503020000020004" pitchFamily="50" charset="-127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sz="1800" dirty="0">
                <a:effectLst/>
                <a:ea typeface="Malgun Gothic" panose="020B0503020000020004" pitchFamily="50" charset="-127"/>
              </a:rPr>
              <a:t> "Life without Blood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의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개념을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제안함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.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현대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고압의학의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아버지로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불림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.</a:t>
            </a:r>
            <a:endParaRPr lang="ko-KR" altLang="ko-KR" sz="1800" dirty="0">
              <a:effectLst/>
              <a:ea typeface="Malgun Gothic" panose="020B0503020000020004" pitchFamily="50" charset="-127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altLang="ko-KR" sz="1800" dirty="0">
              <a:effectLst/>
              <a:ea typeface="Malgun Gothic" panose="020B050302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98C62B4-BF33-B25C-E226-90F783DDE45B}"/>
              </a:ext>
            </a:extLst>
          </p:cNvPr>
          <p:cNvSpPr txBox="1"/>
          <p:nvPr/>
        </p:nvSpPr>
        <p:spPr>
          <a:xfrm>
            <a:off x="257175" y="295275"/>
            <a:ext cx="5495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/>
              <a:t>챔버의 역사 </a:t>
            </a:r>
            <a:endParaRPr lang="en-US" altLang="ko-KR" sz="2400" b="1" dirty="0"/>
          </a:p>
          <a:p>
            <a:r>
              <a:rPr lang="en-US" altLang="ko-KR" sz="2400" b="1" dirty="0"/>
              <a:t>3.</a:t>
            </a:r>
            <a:r>
              <a:rPr lang="ko-KR" altLang="en-US" sz="2400" b="1" dirty="0"/>
              <a:t>과학적 근거에 의한 고압의학의 활용</a:t>
            </a:r>
          </a:p>
        </p:txBody>
      </p:sp>
    </p:spTree>
    <p:extLst>
      <p:ext uri="{BB962C8B-B14F-4D97-AF65-F5344CB8AC3E}">
        <p14:creationId xmlns:p14="http://schemas.microsoft.com/office/powerpoint/2010/main" val="21992958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7C4AFB1-6C36-8293-3BCF-08A069DDD5A7}"/>
              </a:ext>
            </a:extLst>
          </p:cNvPr>
          <p:cNvSpPr txBox="1"/>
          <p:nvPr/>
        </p:nvSpPr>
        <p:spPr>
          <a:xfrm>
            <a:off x="257175" y="1485900"/>
            <a:ext cx="1139825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sz="1800" dirty="0">
                <a:effectLst/>
                <a:ea typeface="Malgun Gothic" panose="020B0503020000020004" pitchFamily="50" charset="-127"/>
              </a:rPr>
              <a:t>-1961sus W,H </a:t>
            </a:r>
            <a:r>
              <a:rPr lang="en-US" altLang="ko-KR" sz="1800" dirty="0" err="1">
                <a:effectLst/>
                <a:ea typeface="Malgun Gothic" panose="020B0503020000020004" pitchFamily="50" charset="-127"/>
              </a:rPr>
              <a:t>Brummelkamp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는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HBOT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에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의해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염기성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감염이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억제됨을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발표했으며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 err="1">
                <a:effectLst/>
                <a:ea typeface="Malgun Gothic" panose="020B0503020000020004" pitchFamily="50" charset="-127"/>
              </a:rPr>
              <a:t>가스괴저를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치료함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.</a:t>
            </a:r>
            <a:endParaRPr lang="ko-KR" altLang="ko-KR" sz="1800" dirty="0">
              <a:effectLst/>
              <a:ea typeface="Malgun Gothic" panose="020B0503020000020004" pitchFamily="50" charset="-127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sz="1800" dirty="0">
                <a:effectLst/>
                <a:ea typeface="Malgun Gothic" panose="020B0503020000020004" pitchFamily="50" charset="-127"/>
              </a:rPr>
              <a:t>-1962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년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Smith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와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Sharp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는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일산화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탄소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중독에서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HBO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의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놀라운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이점을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보고하며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일산화탄소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헤모글로빈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dirty="0"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수치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(</a:t>
            </a:r>
            <a:r>
              <a:rPr lang="en-US" altLang="ko-KR" sz="1800" dirty="0" err="1">
                <a:effectLst/>
                <a:ea typeface="Malgun Gothic" panose="020B0503020000020004" pitchFamily="50" charset="-127"/>
              </a:rPr>
              <a:t>COHb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)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가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25%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이상인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모든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환자는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90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분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동안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3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기압에서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즉시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HBOT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를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필요로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하고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,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이후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완전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회복을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dirty="0"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위해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2~3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차례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추가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치료가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비용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효율적이라고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제안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.</a:t>
            </a:r>
            <a:endParaRPr lang="ko-KR" altLang="ko-KR" sz="1800" dirty="0">
              <a:effectLst/>
              <a:ea typeface="Malgun Gothic" panose="020B0503020000020004" pitchFamily="50" charset="-127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sz="1800" dirty="0">
                <a:effectLst/>
                <a:ea typeface="Malgun Gothic" panose="020B0503020000020004" pitchFamily="50" charset="-127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sz="1800" dirty="0">
                <a:effectLst/>
                <a:ea typeface="Malgun Gothic" panose="020B0503020000020004" pitchFamily="50" charset="-127"/>
              </a:rPr>
              <a:t>-1963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년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존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F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케네디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대통령의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아이가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신생아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호흡곤란증후군으로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보스턴에서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고압산소치료르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받으며</a:t>
            </a:r>
            <a:endParaRPr lang="en-US" altLang="ko-KR" sz="1800" dirty="0">
              <a:effectLst/>
              <a:ea typeface="Malgun Gothic" panose="020B0503020000020004" pitchFamily="50" charset="-127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대중의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관심도가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매우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높아짐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.</a:t>
            </a:r>
            <a:endParaRPr lang="ko-KR" altLang="ko-KR" sz="1800" dirty="0">
              <a:effectLst/>
              <a:ea typeface="Malgun Gothic" panose="020B0503020000020004" pitchFamily="50" charset="-127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sz="1800" dirty="0">
                <a:effectLst/>
                <a:ea typeface="Malgun Gothic" panose="020B0503020000020004" pitchFamily="50" charset="-127"/>
              </a:rPr>
              <a:t>-1965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년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영국의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Perrins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는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골수염에서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HBOT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의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효과를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입증함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sz="1800" dirty="0">
                <a:effectLst/>
                <a:ea typeface="Malgun Gothic" panose="020B0503020000020004" pitchFamily="50" charset="-127"/>
              </a:rPr>
              <a:t>-1966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년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뇌졸중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, 1970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년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다발성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경화증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, 1971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년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 err="1">
                <a:effectLst/>
                <a:ea typeface="Malgun Gothic" panose="020B0503020000020004" pitchFamily="50" charset="-127"/>
              </a:rPr>
              <a:t>돌발성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난청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, 1973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년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심근경색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,1985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년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골방사선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괴사환자</a:t>
            </a:r>
            <a:endParaRPr lang="en-US" altLang="ko-KR" sz="1800" dirty="0">
              <a:effectLst/>
              <a:ea typeface="Malgun Gothic" panose="020B0503020000020004" pitchFamily="50" charset="-127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dirty="0"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에서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HBOT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의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효과가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연이어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보고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됨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.</a:t>
            </a:r>
            <a:endParaRPr lang="ko-KR" altLang="ko-KR" sz="1800" dirty="0">
              <a:effectLst/>
              <a:ea typeface="Malgun Gothic" panose="020B0503020000020004" pitchFamily="50" charset="-127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sz="1800" dirty="0">
                <a:effectLst/>
                <a:ea typeface="Malgun Gothic" panose="020B0503020000020004" pitchFamily="50" charset="-127"/>
              </a:rPr>
              <a:t>-1950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년대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연탄이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가정용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연료로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사용되면서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1960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년대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연탄가스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중독이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 err="1">
                <a:effectLst/>
                <a:ea typeface="Malgun Gothic" panose="020B0503020000020004" pitchFamily="50" charset="-127"/>
              </a:rPr>
              <a:t>사화적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문제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sz="1800" dirty="0">
                <a:effectLst/>
                <a:ea typeface="Malgun Gothic" panose="020B0503020000020004" pitchFamily="50" charset="-127"/>
              </a:rPr>
              <a:t>-1969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년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 err="1">
                <a:effectLst/>
                <a:ea typeface="Malgun Gothic" panose="020B0503020000020004" pitchFamily="50" charset="-127"/>
              </a:rPr>
              <a:t>윤덕로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교수가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서울대학교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의과대학부속병원에서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일산화탄소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중독을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실시함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.</a:t>
            </a:r>
            <a:endParaRPr lang="ko-KR" altLang="ko-KR" sz="1800" dirty="0">
              <a:effectLst/>
              <a:ea typeface="Malgun Gothic" panose="020B0503020000020004" pitchFamily="50" charset="-127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sz="1800" dirty="0">
                <a:effectLst/>
                <a:ea typeface="Malgun Gothic" panose="020B0503020000020004" pitchFamily="50" charset="-127"/>
              </a:rPr>
              <a:t>-1980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년대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전국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300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이상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의료기관에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배치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,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연탄사용의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급감으로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2000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년대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이후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노후화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되고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일부기관에서</a:t>
            </a:r>
            <a:endParaRPr lang="en-US" altLang="ko-KR" sz="1800" dirty="0">
              <a:effectLst/>
              <a:ea typeface="Malgun Gothic" panose="020B0503020000020004" pitchFamily="50" charset="-127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dirty="0"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만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사용함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.</a:t>
            </a:r>
            <a:endParaRPr lang="ko-KR" altLang="ko-KR" sz="1800" dirty="0">
              <a:effectLst/>
              <a:ea typeface="Malgun Gothic" panose="020B0503020000020004" pitchFamily="50" charset="-127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sz="1800" dirty="0">
                <a:effectLst/>
                <a:ea typeface="Malgun Gothic" panose="020B0503020000020004" pitchFamily="50" charset="-127"/>
              </a:rPr>
              <a:t>-2018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년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강릉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펜션에서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유독가스에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의한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사고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 err="1">
                <a:effectLst/>
                <a:ea typeface="Malgun Gothic" panose="020B0503020000020004" pitchFamily="50" charset="-127"/>
              </a:rPr>
              <a:t>고압챔버의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보급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필요성이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사회적으로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부각되면서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전국적으로</a:t>
            </a:r>
            <a:endParaRPr lang="en-US" altLang="ko-KR" sz="1800" dirty="0">
              <a:effectLst/>
              <a:ea typeface="Malgun Gothic" panose="020B0503020000020004" pitchFamily="50" charset="-127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 err="1">
                <a:effectLst/>
                <a:ea typeface="Malgun Gothic" panose="020B0503020000020004" pitchFamily="50" charset="-127"/>
              </a:rPr>
              <a:t>다인용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 err="1">
                <a:effectLst/>
                <a:ea typeface="Malgun Gothic" panose="020B0503020000020004" pitchFamily="50" charset="-127"/>
              </a:rPr>
              <a:t>챔거가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배치됨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.</a:t>
            </a:r>
            <a:endParaRPr lang="ko-KR" altLang="ko-KR" sz="1800" dirty="0">
              <a:effectLst/>
              <a:ea typeface="Malgun Gothic" panose="020B0503020000020004" pitchFamily="50" charset="-127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altLang="ko-KR" sz="1800" dirty="0">
              <a:effectLst/>
              <a:ea typeface="Malgun Gothic" panose="020B050302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89EC756-A983-CCF3-C868-58BFADA8A1AE}"/>
              </a:ext>
            </a:extLst>
          </p:cNvPr>
          <p:cNvSpPr txBox="1"/>
          <p:nvPr/>
        </p:nvSpPr>
        <p:spPr>
          <a:xfrm>
            <a:off x="257175" y="295275"/>
            <a:ext cx="56044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/>
              <a:t>챔버의 역사 </a:t>
            </a:r>
            <a:endParaRPr lang="en-US" altLang="ko-KR" sz="2400" b="1" dirty="0"/>
          </a:p>
          <a:p>
            <a:r>
              <a:rPr lang="en-US" altLang="ko-KR" sz="2400" b="1" dirty="0"/>
              <a:t>3.</a:t>
            </a:r>
            <a:r>
              <a:rPr lang="ko-KR" altLang="en-US" sz="2400" b="1" dirty="0"/>
              <a:t> 과학적 근거에 의한 고압의학의 활용</a:t>
            </a:r>
          </a:p>
        </p:txBody>
      </p:sp>
    </p:spTree>
    <p:extLst>
      <p:ext uri="{BB962C8B-B14F-4D97-AF65-F5344CB8AC3E}">
        <p14:creationId xmlns:p14="http://schemas.microsoft.com/office/powerpoint/2010/main" val="9207474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ED059A8-39F9-E89A-0969-A196BB6B3B3F}"/>
              </a:ext>
            </a:extLst>
          </p:cNvPr>
          <p:cNvSpPr txBox="1"/>
          <p:nvPr/>
        </p:nvSpPr>
        <p:spPr>
          <a:xfrm>
            <a:off x="559709" y="577840"/>
            <a:ext cx="28648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/>
              <a:t>전세계 챔버의 종류</a:t>
            </a:r>
            <a:endParaRPr lang="en-US" altLang="ko-KR" sz="2400" b="1" dirty="0"/>
          </a:p>
          <a:p>
            <a:endParaRPr lang="ko-KR" altLang="en-US" sz="24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EA0345C-D761-0552-E443-966983AF59CF}"/>
              </a:ext>
            </a:extLst>
          </p:cNvPr>
          <p:cNvSpPr txBox="1"/>
          <p:nvPr/>
        </p:nvSpPr>
        <p:spPr>
          <a:xfrm>
            <a:off x="860635" y="1607572"/>
            <a:ext cx="357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/>
              <a:t>Monoplalce</a:t>
            </a:r>
            <a:r>
              <a:rPr lang="en-US" altLang="ko-KR" dirty="0"/>
              <a:t> hyperbaric chamber</a:t>
            </a:r>
            <a:endParaRPr lang="ko-KR" alt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FF08702-04EF-8C75-437D-B431CB0FF635}"/>
              </a:ext>
            </a:extLst>
          </p:cNvPr>
          <p:cNvSpPr txBox="1"/>
          <p:nvPr/>
        </p:nvSpPr>
        <p:spPr>
          <a:xfrm>
            <a:off x="4599415" y="1607572"/>
            <a:ext cx="348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/>
              <a:t>Multiplalce</a:t>
            </a:r>
            <a:r>
              <a:rPr lang="en-US" altLang="ko-KR" dirty="0"/>
              <a:t> hyperbaric chamber</a:t>
            </a:r>
            <a:endParaRPr lang="ko-KR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7341E6E-CE24-5BB0-871E-6951FD7C1B1C}"/>
              </a:ext>
            </a:extLst>
          </p:cNvPr>
          <p:cNvSpPr txBox="1"/>
          <p:nvPr/>
        </p:nvSpPr>
        <p:spPr>
          <a:xfrm>
            <a:off x="8254839" y="1607572"/>
            <a:ext cx="3914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Mild(</a:t>
            </a:r>
            <a:r>
              <a:rPr lang="en-US" altLang="ko-KR" dirty="0" err="1"/>
              <a:t>Soft,bags</a:t>
            </a:r>
            <a:r>
              <a:rPr lang="en-US" altLang="ko-KR" dirty="0"/>
              <a:t>) hyperbaric chamber</a:t>
            </a:r>
            <a:endParaRPr lang="ko-KR" altLang="en-US" dirty="0"/>
          </a:p>
        </p:txBody>
      </p:sp>
      <p:pic>
        <p:nvPicPr>
          <p:cNvPr id="2050" name="Picture 2" descr="Monoplace Hyperbaric Chambers | Internationally certified | Oxicab">
            <a:extLst>
              <a:ext uri="{FF2B5EF4-FFF2-40B4-BE49-F238E27FC236}">
                <a16:creationId xmlns:a16="http://schemas.microsoft.com/office/drawing/2014/main" xmlns="" id="{3122F4E8-05BF-1817-CD1C-0EE752DFF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85" y="3597962"/>
            <a:ext cx="3003290" cy="247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hat is difference between multiplace hyperbaric chamber &amp; monoplace chamber?  - O2Pod">
            <a:extLst>
              <a:ext uri="{FF2B5EF4-FFF2-40B4-BE49-F238E27FC236}">
                <a16:creationId xmlns:a16="http://schemas.microsoft.com/office/drawing/2014/main" xmlns="" id="{24CCB2C6-381E-62E7-1EFF-9B5772DB6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590" y="3842697"/>
            <a:ext cx="3478708" cy="1739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ild-Hyperbaric Oxygen Therapy (M-HBOT) | Wholistic MD">
            <a:extLst>
              <a:ext uri="{FF2B5EF4-FFF2-40B4-BE49-F238E27FC236}">
                <a16:creationId xmlns:a16="http://schemas.microsoft.com/office/drawing/2014/main" xmlns="" id="{34D278C3-56A5-3173-7F29-7646158EFB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245" y="4025900"/>
            <a:ext cx="2746922" cy="142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551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yperbaricA">
            <a:extLst>
              <a:ext uri="{FF2B5EF4-FFF2-40B4-BE49-F238E27FC236}">
                <a16:creationId xmlns:a16="http://schemas.microsoft.com/office/drawing/2014/main" xmlns="" id="{B1100928-210F-8354-2640-F51804907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9225"/>
            <a:ext cx="12192000" cy="539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774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yperbaricB">
            <a:extLst>
              <a:ext uri="{FF2B5EF4-FFF2-40B4-BE49-F238E27FC236}">
                <a16:creationId xmlns:a16="http://schemas.microsoft.com/office/drawing/2014/main" xmlns="" id="{81C0EFA2-0AB1-F874-AC96-57281441A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2231"/>
            <a:ext cx="12058650" cy="597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947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ED059A8-39F9-E89A-0969-A196BB6B3B3F}"/>
              </a:ext>
            </a:extLst>
          </p:cNvPr>
          <p:cNvSpPr txBox="1"/>
          <p:nvPr/>
        </p:nvSpPr>
        <p:spPr>
          <a:xfrm>
            <a:off x="2985409" y="2351782"/>
            <a:ext cx="713208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/>
              <a:t>챔버의 역사</a:t>
            </a:r>
            <a:endParaRPr lang="en-US" altLang="ko-KR" sz="3200" b="1" dirty="0"/>
          </a:p>
          <a:p>
            <a:r>
              <a:rPr lang="ko-KR" altLang="en-US" sz="3200" b="1" dirty="0"/>
              <a:t>군자출판사 </a:t>
            </a:r>
            <a:r>
              <a:rPr lang="en-US" altLang="ko-KR" sz="3200" b="1" dirty="0"/>
              <a:t>: </a:t>
            </a:r>
            <a:r>
              <a:rPr lang="ko-KR" altLang="en-US" sz="3200" b="1" dirty="0"/>
              <a:t>고압의학 책에서 발췌함</a:t>
            </a:r>
            <a:r>
              <a:rPr lang="en-US" altLang="ko-KR" sz="3200" b="1" dirty="0"/>
              <a:t>.</a:t>
            </a:r>
            <a:endParaRPr lang="ko-KR" alt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642635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ED059A8-39F9-E89A-0969-A196BB6B3B3F}"/>
              </a:ext>
            </a:extLst>
          </p:cNvPr>
          <p:cNvSpPr txBox="1"/>
          <p:nvPr/>
        </p:nvSpPr>
        <p:spPr>
          <a:xfrm>
            <a:off x="257175" y="295275"/>
            <a:ext cx="1832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/>
              <a:t>챔버의 역사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7C4AFB1-6C36-8293-3BCF-08A069DDD5A7}"/>
              </a:ext>
            </a:extLst>
          </p:cNvPr>
          <p:cNvSpPr txBox="1"/>
          <p:nvPr/>
        </p:nvSpPr>
        <p:spPr>
          <a:xfrm>
            <a:off x="323850" y="838200"/>
            <a:ext cx="96552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000" dirty="0"/>
              <a:t>고압의학은 고대부터 기록된 다이빙과 관련한 잠수의학에서 기원함</a:t>
            </a:r>
            <a:r>
              <a:rPr lang="en-US" altLang="ko-KR" sz="2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2000" dirty="0"/>
              <a:t>수중활동을 위한 기술개발과 대기압보다 높은 압력에서 산소호흡의 생리기전과 </a:t>
            </a:r>
            <a:endParaRPr lang="en-US" altLang="ko-KR" sz="2000" dirty="0"/>
          </a:p>
          <a:p>
            <a:r>
              <a:rPr lang="en-US" altLang="ko-KR" sz="2000" dirty="0"/>
              <a:t>    </a:t>
            </a:r>
            <a:r>
              <a:rPr lang="ko-KR" altLang="en-US" sz="2000" dirty="0"/>
              <a:t>물리법칙의 지식 발전과 함께 지금에 이름</a:t>
            </a:r>
            <a:r>
              <a:rPr lang="en-US" altLang="ko-KR" sz="2000" dirty="0"/>
              <a:t>.</a:t>
            </a:r>
          </a:p>
        </p:txBody>
      </p:sp>
      <p:pic>
        <p:nvPicPr>
          <p:cNvPr id="1026" name="Picture 2" descr="Historical Aspects of Hyperbaric Physiology and Medicine | IntechOpen">
            <a:extLst>
              <a:ext uri="{FF2B5EF4-FFF2-40B4-BE49-F238E27FC236}">
                <a16:creationId xmlns:a16="http://schemas.microsoft.com/office/drawing/2014/main" xmlns="" id="{B0242CD8-B550-5F46-8B48-C9DBC255EB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18" y="2594737"/>
            <a:ext cx="3588038" cy="221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essex MS Therapy Centre | History of Oxygen Therapy">
            <a:extLst>
              <a:ext uri="{FF2B5EF4-FFF2-40B4-BE49-F238E27FC236}">
                <a16:creationId xmlns:a16="http://schemas.microsoft.com/office/drawing/2014/main" xmlns="" id="{44E34F05-004C-DDE2-824B-71DC71AED8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802" y="2524396"/>
            <a:ext cx="4082936" cy="257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istorical Aspects of Hyperbaric Physiology and Medicine | IntechOpen">
            <a:extLst>
              <a:ext uri="{FF2B5EF4-FFF2-40B4-BE49-F238E27FC236}">
                <a16:creationId xmlns:a16="http://schemas.microsoft.com/office/drawing/2014/main" xmlns="" id="{7362ABDD-EEA0-8AD3-3CA3-572DDA4E5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460" y="2813540"/>
            <a:ext cx="3588038" cy="1992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ED63967-9B95-91AB-CFAC-34A041D4919F}"/>
              </a:ext>
            </a:extLst>
          </p:cNvPr>
          <p:cNvSpPr txBox="1"/>
          <p:nvPr/>
        </p:nvSpPr>
        <p:spPr>
          <a:xfrm>
            <a:off x="967466" y="5562600"/>
            <a:ext cx="1900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Paul Bert</a:t>
            </a:r>
            <a:r>
              <a:rPr lang="ko-KR" altLang="en-US" dirty="0"/>
              <a:t>의 챔버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1F80F77-36B1-00CD-AFCF-CD70ABE02A62}"/>
              </a:ext>
            </a:extLst>
          </p:cNvPr>
          <p:cNvSpPr txBox="1"/>
          <p:nvPr/>
        </p:nvSpPr>
        <p:spPr>
          <a:xfrm>
            <a:off x="3885460" y="5600700"/>
            <a:ext cx="3950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Fontaine </a:t>
            </a:r>
            <a:r>
              <a:rPr lang="ko-KR" altLang="en-US" dirty="0"/>
              <a:t>개발한 최초의 이동식 챔버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F94C9FF-87ED-07EF-70ED-93ACFCE8EE1D}"/>
              </a:ext>
            </a:extLst>
          </p:cNvPr>
          <p:cNvSpPr txBox="1"/>
          <p:nvPr/>
        </p:nvSpPr>
        <p:spPr>
          <a:xfrm>
            <a:off x="8852861" y="5562600"/>
            <a:ext cx="2448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Henshaw</a:t>
            </a:r>
            <a:r>
              <a:rPr lang="ko-KR" altLang="en-US" dirty="0"/>
              <a:t>가 제작한 방</a:t>
            </a:r>
          </a:p>
        </p:txBody>
      </p:sp>
    </p:spTree>
    <p:extLst>
      <p:ext uri="{BB962C8B-B14F-4D97-AF65-F5344CB8AC3E}">
        <p14:creationId xmlns:p14="http://schemas.microsoft.com/office/powerpoint/2010/main" val="2789688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ED059A8-39F9-E89A-0969-A196BB6B3B3F}"/>
              </a:ext>
            </a:extLst>
          </p:cNvPr>
          <p:cNvSpPr txBox="1"/>
          <p:nvPr/>
        </p:nvSpPr>
        <p:spPr>
          <a:xfrm>
            <a:off x="257175" y="295275"/>
            <a:ext cx="26853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/>
              <a:t>챔버의 역사 </a:t>
            </a:r>
            <a:endParaRPr lang="en-US" altLang="ko-KR" sz="2400" b="1" dirty="0"/>
          </a:p>
          <a:p>
            <a:r>
              <a:rPr lang="en-US" altLang="ko-KR" sz="2400" b="1" dirty="0"/>
              <a:t>1.</a:t>
            </a:r>
            <a:r>
              <a:rPr lang="ko-KR" altLang="en-US" sz="2400" b="1" dirty="0"/>
              <a:t>잠수의학의 역사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7C4AFB1-6C36-8293-3BCF-08A069DDD5A7}"/>
              </a:ext>
            </a:extLst>
          </p:cNvPr>
          <p:cNvSpPr txBox="1"/>
          <p:nvPr/>
        </p:nvSpPr>
        <p:spPr>
          <a:xfrm>
            <a:off x="269875" y="1197620"/>
            <a:ext cx="1165225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sz="1800" dirty="0">
                <a:effectLst/>
                <a:ea typeface="Calibri" panose="020F0502020204030204" pitchFamily="34" charset="0"/>
              </a:rPr>
              <a:t>-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기원전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2000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년경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점토판에서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"</a:t>
            </a:r>
            <a:r>
              <a:rPr lang="ko-KR" altLang="ko-KR" sz="1800" dirty="0" err="1">
                <a:effectLst/>
                <a:ea typeface="Malgun Gothic" panose="020B0503020000020004" pitchFamily="50" charset="-127"/>
              </a:rPr>
              <a:t>길가메시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서사시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"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에서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영생을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위해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 err="1">
                <a:effectLst/>
                <a:ea typeface="Malgun Gothic" panose="020B0503020000020004" pitchFamily="50" charset="-127"/>
              </a:rPr>
              <a:t>큰돌을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메고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바다속에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들어가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불로초를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 err="1">
                <a:effectLst/>
                <a:ea typeface="Malgun Gothic" panose="020B0503020000020004" pitchFamily="50" charset="-127"/>
              </a:rPr>
              <a:t>따옴</a:t>
            </a:r>
            <a:endParaRPr lang="ko-KR" altLang="ko-KR" sz="1800" dirty="0">
              <a:effectLst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sz="1800" dirty="0">
                <a:effectLst/>
                <a:ea typeface="Calibri" panose="020F0502020204030204" pitchFamily="34" charset="0"/>
              </a:rPr>
              <a:t>-</a:t>
            </a:r>
            <a:r>
              <a:rPr lang="ko-KR" altLang="ko-KR" sz="1800" dirty="0" err="1">
                <a:effectLst/>
                <a:ea typeface="Malgun Gothic" panose="020B0503020000020004" pitchFamily="50" charset="-127"/>
              </a:rPr>
              <a:t>길라메기가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휴식하는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사이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뱀이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불로초를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먹고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껍질만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남기고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사라짐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.</a:t>
            </a:r>
            <a:endParaRPr lang="ko-KR" altLang="ko-KR" sz="1800" dirty="0">
              <a:effectLst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sz="1800" dirty="0">
                <a:effectLst/>
                <a:ea typeface="Malgun Gothic" panose="020B0503020000020004" pitchFamily="50" charset="-127"/>
              </a:rPr>
              <a:t>-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인류최초의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서사시에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다이빙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기록과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고대인의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불로장생의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염원을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볼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수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있음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sz="1800" dirty="0">
                <a:effectLst/>
                <a:ea typeface="Calibri" panose="020F0502020204030204" pitchFamily="34" charset="0"/>
              </a:rPr>
              <a:t>-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기원전</a:t>
            </a:r>
            <a:r>
              <a:rPr lang="en-US" altLang="ko-KR" sz="1800" dirty="0">
                <a:effectLst/>
                <a:ea typeface="Calibri" panose="020F0502020204030204" pitchFamily="34" charset="0"/>
              </a:rPr>
              <a:t>4,500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년부터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 err="1">
                <a:effectLst/>
                <a:ea typeface="Malgun Gothic" panose="020B0503020000020004" pitchFamily="50" charset="-127"/>
              </a:rPr>
              <a:t>진주모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,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해면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,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산소를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채집하는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다이버들이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숨을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참고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30M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미만의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수역에서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작업했으며</a:t>
            </a:r>
            <a:endParaRPr lang="en-US" altLang="ko-KR" sz="1800" dirty="0">
              <a:effectLst/>
              <a:ea typeface="Malgun Gothic" panose="020B0503020000020004" pitchFamily="50" charset="-127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수중에서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빠른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상승에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따른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감압병에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시달림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.</a:t>
            </a:r>
            <a:endParaRPr lang="ko-KR" altLang="ko-KR" sz="1800" dirty="0">
              <a:effectLst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sz="1800" dirty="0">
                <a:effectLst/>
                <a:ea typeface="Malgun Gothic" panose="020B0503020000020004" pitchFamily="50" charset="-127"/>
              </a:rPr>
              <a:t>-</a:t>
            </a:r>
            <a:r>
              <a:rPr lang="ko-KR" altLang="ko-KR" sz="1800" dirty="0" err="1">
                <a:effectLst/>
                <a:ea typeface="Malgun Gothic" panose="020B0503020000020004" pitchFamily="50" charset="-127"/>
              </a:rPr>
              <a:t>페스시아의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 err="1">
                <a:effectLst/>
                <a:ea typeface="Malgun Gothic" panose="020B0503020000020004" pitchFamily="50" charset="-127"/>
              </a:rPr>
              <a:t>크세르크세스대왕은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잠수부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고용하여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침몰한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물건과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보물을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인양함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dirty="0">
                <a:ea typeface="Malgun Gothic" panose="020B0503020000020004" pitchFamily="50" charset="-127"/>
              </a:rPr>
              <a:t> </a:t>
            </a:r>
            <a:r>
              <a:rPr lang="ko-KR" altLang="ko-KR" sz="1800" dirty="0" err="1">
                <a:effectLst/>
                <a:ea typeface="Malgun Gothic" panose="020B0503020000020004" pitchFamily="50" charset="-127"/>
              </a:rPr>
              <a:t>다이빙중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일부는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20~30M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깊이에서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4</a:t>
            </a:r>
            <a:r>
              <a:rPr lang="ko-KR" altLang="ko-KR" sz="1800" dirty="0" err="1">
                <a:effectLst/>
                <a:ea typeface="Malgun Gothic" panose="020B0503020000020004" pitchFamily="50" charset="-127"/>
              </a:rPr>
              <a:t>분정도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지속함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.</a:t>
            </a:r>
            <a:endParaRPr lang="ko-KR" altLang="ko-KR" sz="1800" dirty="0">
              <a:effectLst/>
              <a:ea typeface="Malgun Gothic" panose="020B0503020000020004" pitchFamily="50" charset="-127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sz="1800" dirty="0">
                <a:effectLst/>
                <a:ea typeface="Malgun Gothic" panose="020B0503020000020004" pitchFamily="50" charset="-127"/>
              </a:rPr>
              <a:t>-</a:t>
            </a:r>
            <a:r>
              <a:rPr lang="ko-KR" altLang="ko-KR" sz="1800" dirty="0" err="1">
                <a:effectLst/>
                <a:ea typeface="Malgun Gothic" panose="020B0503020000020004" pitchFamily="50" charset="-127"/>
              </a:rPr>
              <a:t>고대그리스역사가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헤로도토스의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영웅들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기록소에서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 err="1">
                <a:effectLst/>
                <a:ea typeface="Malgun Gothic" panose="020B0503020000020004" pitchFamily="50" charset="-127"/>
              </a:rPr>
              <a:t>실리아스라는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갈대와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동물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가죽으로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만든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잠수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dirty="0"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캡슐을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사용하여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적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선박의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계류줄을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절단함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.</a:t>
            </a:r>
            <a:endParaRPr lang="ko-KR" altLang="ko-KR" sz="1800" dirty="0">
              <a:effectLst/>
              <a:ea typeface="Malgun Gothic" panose="020B0503020000020004" pitchFamily="50" charset="-127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sz="1800" dirty="0">
                <a:effectLst/>
                <a:ea typeface="Malgun Gothic" panose="020B0503020000020004" pitchFamily="50" charset="-127"/>
              </a:rPr>
              <a:t>-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기원전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300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년에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 err="1">
                <a:effectLst/>
                <a:ea typeface="Malgun Gothic" panose="020B0503020000020004" pitchFamily="50" charset="-127"/>
              </a:rPr>
              <a:t>아르스토텔레스는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해저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다이빙의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합병으로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파열된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고막을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묘사함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.</a:t>
            </a:r>
            <a:endParaRPr lang="ko-KR" altLang="ko-KR" sz="1800" dirty="0">
              <a:effectLst/>
              <a:ea typeface="Malgun Gothic" panose="020B0503020000020004" pitchFamily="50" charset="-127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sz="1800" dirty="0">
                <a:effectLst/>
                <a:ea typeface="Malgun Gothic" panose="020B0503020000020004" pitchFamily="50" charset="-127"/>
              </a:rPr>
              <a:t>-15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세기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후반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레오나르도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다빈치는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잠수부가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침공하는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배의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선체에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구멍을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뚫을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수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있도록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잠수복을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디자인함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실제로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사용은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하지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않음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.</a:t>
            </a:r>
            <a:endParaRPr lang="ko-KR" altLang="ko-KR" sz="1800" dirty="0">
              <a:effectLst/>
              <a:ea typeface="Malgun Gothic" panose="020B0503020000020004" pitchFamily="50" charset="-127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sz="1800" dirty="0">
                <a:effectLst/>
                <a:ea typeface="Malgun Gothic" panose="020B0503020000020004" pitchFamily="50" charset="-127"/>
              </a:rPr>
              <a:t>-16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세기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영국과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프랑스에서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가죽으로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만든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전체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잠수복에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수동펌프로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공기를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 err="1">
                <a:effectLst/>
                <a:ea typeface="Malgun Gothic" panose="020B0503020000020004" pitchFamily="50" charset="-127"/>
              </a:rPr>
              <a:t>넣오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60ft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까지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잠수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함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sz="1800" dirty="0">
                <a:effectLst/>
                <a:ea typeface="Calibri" panose="020F0502020204030204" pitchFamily="34" charset="0"/>
              </a:rPr>
              <a:t>-1690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년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Edmond Halley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는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무게가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있는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통으로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환기되는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 err="1">
                <a:effectLst/>
                <a:ea typeface="Malgun Gothic" panose="020B0503020000020004" pitchFamily="50" charset="-127"/>
              </a:rPr>
              <a:t>다이빙벨을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설계하여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 err="1">
                <a:effectLst/>
                <a:ea typeface="Malgun Gothic" panose="020B0503020000020004" pitchFamily="50" charset="-127"/>
              </a:rPr>
              <a:t>템스강에서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60ft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깊이까지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dirty="0">
                <a:ea typeface="Malgun Gothic" panose="020B0503020000020004" pitchFamily="50" charset="-127"/>
              </a:rPr>
              <a:t> 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90</a:t>
            </a:r>
            <a:r>
              <a:rPr lang="ko-KR" altLang="ko-KR" sz="1800" dirty="0" err="1">
                <a:effectLst/>
                <a:ea typeface="Malgun Gothic" panose="020B0503020000020004" pitchFamily="50" charset="-127"/>
              </a:rPr>
              <a:t>분동안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잠수함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.</a:t>
            </a:r>
            <a:endParaRPr lang="ko-KR" altLang="ko-KR" sz="1800" dirty="0">
              <a:effectLst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altLang="ko-KR" sz="1400" dirty="0"/>
          </a:p>
        </p:txBody>
      </p:sp>
    </p:spTree>
    <p:extLst>
      <p:ext uri="{BB962C8B-B14F-4D97-AF65-F5344CB8AC3E}">
        <p14:creationId xmlns:p14="http://schemas.microsoft.com/office/powerpoint/2010/main" val="909567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ED059A8-39F9-E89A-0969-A196BB6B3B3F}"/>
              </a:ext>
            </a:extLst>
          </p:cNvPr>
          <p:cNvSpPr txBox="1"/>
          <p:nvPr/>
        </p:nvSpPr>
        <p:spPr>
          <a:xfrm>
            <a:off x="257175" y="295275"/>
            <a:ext cx="27061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/>
              <a:t>챔버의 역사 </a:t>
            </a:r>
            <a:endParaRPr lang="en-US" altLang="ko-KR" sz="2400" b="1" dirty="0"/>
          </a:p>
          <a:p>
            <a:r>
              <a:rPr lang="en-US" altLang="ko-KR" sz="2400" b="1" dirty="0"/>
              <a:t>1.</a:t>
            </a:r>
            <a:r>
              <a:rPr lang="ko-KR" altLang="en-US" sz="2400" b="1" dirty="0"/>
              <a:t>잠수의학의 역사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7C4AFB1-6C36-8293-3BCF-08A069DDD5A7}"/>
              </a:ext>
            </a:extLst>
          </p:cNvPr>
          <p:cNvSpPr txBox="1"/>
          <p:nvPr/>
        </p:nvSpPr>
        <p:spPr>
          <a:xfrm>
            <a:off x="257175" y="1308100"/>
            <a:ext cx="1139825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sz="1800" dirty="0">
                <a:effectLst/>
                <a:ea typeface="Malgun Gothic" panose="020B0503020000020004" pitchFamily="50" charset="-127"/>
              </a:rPr>
              <a:t>-1971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년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영국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엔지니어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Smeaton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은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교각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수리를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위해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보트의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펌프에서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압축공기를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 err="1">
                <a:effectLst/>
                <a:ea typeface="Malgun Gothic" panose="020B0503020000020004" pitchFamily="50" charset="-127"/>
              </a:rPr>
              <a:t>공급하는것을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dirty="0"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첫번째로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건설하였고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,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이런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 err="1">
                <a:effectLst/>
                <a:ea typeface="Malgun Gothic" panose="020B0503020000020004" pitchFamily="50" charset="-127"/>
              </a:rPr>
              <a:t>압력챔버는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현재까지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사용됨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.</a:t>
            </a:r>
            <a:endParaRPr lang="ko-KR" altLang="ko-KR" sz="1800" dirty="0">
              <a:effectLst/>
              <a:ea typeface="Malgun Gothic" panose="020B0503020000020004" pitchFamily="50" charset="-127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sz="1800" dirty="0">
                <a:effectLst/>
                <a:ea typeface="Malgun Gothic" panose="020B0503020000020004" pitchFamily="50" charset="-127"/>
              </a:rPr>
              <a:t>-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최초의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심해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잠수복은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1819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년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Augustus </a:t>
            </a:r>
            <a:r>
              <a:rPr lang="en-US" altLang="ko-KR" sz="1800" dirty="0" err="1">
                <a:effectLst/>
                <a:ea typeface="Malgun Gothic" panose="020B0503020000020004" pitchFamily="50" charset="-127"/>
              </a:rPr>
              <a:t>Siebe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에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의해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발명됨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.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헬멧에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공급되는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압축공기를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사용하여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dirty="0"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수중에서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쉽게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이동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할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수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있었음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.</a:t>
            </a:r>
            <a:endParaRPr lang="ko-KR" altLang="ko-KR" sz="1800" dirty="0">
              <a:effectLst/>
              <a:ea typeface="Malgun Gothic" panose="020B0503020000020004" pitchFamily="50" charset="-127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sz="1800" dirty="0">
                <a:effectLst/>
                <a:ea typeface="Malgun Gothic" panose="020B0503020000020004" pitchFamily="50" charset="-127"/>
              </a:rPr>
              <a:t>-1945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년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프랑스인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광산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엔지니어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 Trigger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는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강바닥에서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석탄을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채굴하는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광부를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 err="1">
                <a:effectLst/>
                <a:ea typeface="Malgun Gothic" panose="020B0503020000020004" pitchFamily="50" charset="-127"/>
              </a:rPr>
              <a:t>압력챔버로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투입하였는데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,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이들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중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일부는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수면에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올라와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관절통증과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신경장애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호소</a:t>
            </a:r>
            <a:r>
              <a:rPr lang="ko-KR" altLang="en-US" sz="1800" dirty="0">
                <a:effectLst/>
                <a:ea typeface="Malgun Gothic" panose="020B0503020000020004" pitchFamily="50" charset="-127"/>
              </a:rPr>
              <a:t>함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.</a:t>
            </a:r>
            <a:r>
              <a:rPr lang="en-US" altLang="ko-KR" dirty="0"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이후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 err="1">
                <a:effectLst/>
                <a:ea typeface="Malgun Gothic" panose="020B0503020000020004" pitchFamily="50" charset="-127"/>
              </a:rPr>
              <a:t>공사중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수중작업을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했던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작업자에게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dirty="0">
                <a:ea typeface="Malgun Gothic" panose="020B0503020000020004" pitchFamily="50" charset="-127"/>
              </a:rPr>
              <a:t> </a:t>
            </a:r>
            <a:r>
              <a:rPr lang="ko-KR" altLang="ko-KR" sz="1800" dirty="0" err="1">
                <a:effectLst/>
                <a:ea typeface="Malgun Gothic" panose="020B0503020000020004" pitchFamily="50" charset="-127"/>
              </a:rPr>
              <a:t>감압병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사례가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보고됨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. 1873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년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Andrew Smith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가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처음으로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en-US" altLang="ko-KR" sz="1800" dirty="0" err="1">
                <a:effectLst/>
                <a:ea typeface="Malgun Gothic" panose="020B0503020000020004" pitchFamily="50" charset="-127"/>
              </a:rPr>
              <a:t>Broklyn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Bridge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공사를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하며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발생한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110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건의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dirty="0"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감압병에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"</a:t>
            </a:r>
            <a:r>
              <a:rPr lang="ko-KR" altLang="ko-KR" sz="1800" dirty="0" err="1">
                <a:effectLst/>
                <a:ea typeface="Malgun Gothic" panose="020B0503020000020004" pitchFamily="50" charset="-127"/>
              </a:rPr>
              <a:t>케이슨병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"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용어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사용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sz="1800" dirty="0">
                <a:effectLst/>
                <a:ea typeface="Calibri" panose="020F0502020204030204" pitchFamily="34" charset="0"/>
              </a:rPr>
              <a:t>-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압력생리학의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아버지로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여겨지는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프랑스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생리학교수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 Paul Bert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는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1878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년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신체가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수중에서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어떻게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dirty="0"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반응하는지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연구를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위해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실제로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잠수한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최초의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의사인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Dr. Alphonse Gal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과</a:t>
            </a:r>
            <a:r>
              <a:rPr lang="en-US" altLang="ko-KR" dirty="0">
                <a:ea typeface="Calibri" panose="020F0502020204030204" pitchFamily="34" charset="0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긴밀한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협업하였음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. Paul Bert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는</a:t>
            </a:r>
            <a:endParaRPr lang="en-US" altLang="ko-KR" sz="1800" dirty="0">
              <a:effectLst/>
              <a:ea typeface="Malgun Gothic" panose="020B0503020000020004" pitchFamily="50" charset="-127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일련의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개들을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 7~9.75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기압에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노출시키고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급속한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감압을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실시하자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대다수는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죽었으며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,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우심방이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가스로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dirty="0"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가득차고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개들의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몸은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심하게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부풀었음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.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비슷한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압력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노출된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후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1~2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시간에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걸쳐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천천히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감압했을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때는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dirty="0"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모든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개들은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생존함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.</a:t>
            </a:r>
            <a:endParaRPr lang="ko-KR" altLang="ko-KR" sz="1800" dirty="0">
              <a:effectLst/>
              <a:ea typeface="Malgun Gothic" panose="020B0503020000020004" pitchFamily="50" charset="-127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sz="1800" dirty="0">
                <a:effectLst/>
                <a:ea typeface="Malgun Gothic" panose="020B0503020000020004" pitchFamily="50" charset="-127"/>
              </a:rPr>
              <a:t>-Bert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와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 Dalton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과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Henry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의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기체법칙을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적용하여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너무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빠른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감압에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의해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생성된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질소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기포가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신체의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dirty="0"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이차적인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병태생리학적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손상을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유발한다고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결론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지음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.</a:t>
            </a:r>
            <a:r>
              <a:rPr lang="en-US" altLang="ko-KR" dirty="0"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그는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깊은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잠수를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하는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잠수부에게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잠수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중간에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dirty="0"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멈추어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천천히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 err="1">
                <a:effectLst/>
                <a:ea typeface="Malgun Gothic" panose="020B0503020000020004" pitchFamily="50" charset="-127"/>
              </a:rPr>
              <a:t>감압하는것을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제안함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.</a:t>
            </a:r>
            <a:endParaRPr lang="ko-KR" altLang="ko-KR" sz="1800" dirty="0">
              <a:effectLst/>
              <a:ea typeface="Malgun Gothic" panose="020B0503020000020004" pitchFamily="50" charset="-127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sz="1800" dirty="0">
                <a:effectLst/>
                <a:ea typeface="Malgun Gothic" panose="020B0503020000020004" pitchFamily="50" charset="-127"/>
              </a:rPr>
              <a:t>-Bert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는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최초로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1.75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기압을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초과하면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산소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독성을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보인다고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기술했으며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,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신경계에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대한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산소의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독성효과는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dirty="0"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나중에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"Paul Bert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효과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"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불림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.</a:t>
            </a:r>
            <a:endParaRPr lang="ko-KR" altLang="ko-KR" sz="1800" dirty="0">
              <a:effectLst/>
              <a:ea typeface="Malgun Gothic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188328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ED059A8-39F9-E89A-0969-A196BB6B3B3F}"/>
              </a:ext>
            </a:extLst>
          </p:cNvPr>
          <p:cNvSpPr txBox="1"/>
          <p:nvPr/>
        </p:nvSpPr>
        <p:spPr>
          <a:xfrm>
            <a:off x="257175" y="295275"/>
            <a:ext cx="26853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/>
              <a:t>챔버의 역사 </a:t>
            </a:r>
            <a:endParaRPr lang="en-US" altLang="ko-KR" sz="2400" b="1" dirty="0"/>
          </a:p>
          <a:p>
            <a:r>
              <a:rPr lang="en-US" altLang="ko-KR" sz="2400" b="1" dirty="0"/>
              <a:t>1.</a:t>
            </a:r>
            <a:r>
              <a:rPr lang="ko-KR" altLang="en-US" sz="2400" b="1" dirty="0"/>
              <a:t>잠수의학의 역사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7C4AFB1-6C36-8293-3BCF-08A069DDD5A7}"/>
              </a:ext>
            </a:extLst>
          </p:cNvPr>
          <p:cNvSpPr txBox="1"/>
          <p:nvPr/>
        </p:nvSpPr>
        <p:spPr>
          <a:xfrm>
            <a:off x="257175" y="1612900"/>
            <a:ext cx="1139825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sz="1800" dirty="0">
                <a:effectLst/>
                <a:ea typeface="Malgun Gothic" panose="020B0503020000020004" pitchFamily="50" charset="-127"/>
              </a:rPr>
              <a:t>-1908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년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스코틀랜드의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생리학자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Jhon Scott </a:t>
            </a:r>
            <a:r>
              <a:rPr lang="en-US" altLang="ko-KR" sz="1800" dirty="0" err="1">
                <a:effectLst/>
                <a:ea typeface="Malgun Gothic" panose="020B0503020000020004" pitchFamily="50" charset="-127"/>
              </a:rPr>
              <a:t>Haldanc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은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염소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8</a:t>
            </a:r>
            <a:r>
              <a:rPr lang="ko-KR" altLang="ko-KR" sz="1800" dirty="0" err="1">
                <a:effectLst/>
                <a:ea typeface="Malgun Gothic" panose="020B0503020000020004" pitchFamily="50" charset="-127"/>
              </a:rPr>
              <a:t>마리씩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그룹을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지어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특정기간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동안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고압</a:t>
            </a:r>
            <a:endParaRPr lang="en-US" altLang="ko-KR" sz="1800" dirty="0">
              <a:effectLst/>
              <a:ea typeface="Malgun Gothic" panose="020B0503020000020004" pitchFamily="50" charset="-127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dirty="0"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챔버에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두고서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서서히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감압하여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연구소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마당에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풀어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관찰함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.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단계별로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감압한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양들에게서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감압병은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발생하지</a:t>
            </a:r>
            <a:endParaRPr lang="en-US" altLang="ko-KR" sz="1800" dirty="0">
              <a:effectLst/>
              <a:ea typeface="Malgun Gothic" panose="020B0503020000020004" pitchFamily="50" charset="-127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않았고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이를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토대로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급성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감압병을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예방하기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위해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영국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해군에게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상세하고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실용적인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 err="1">
                <a:effectLst/>
                <a:ea typeface="Malgun Gothic" panose="020B0503020000020004" pitchFamily="50" charset="-127"/>
              </a:rPr>
              <a:t>잠부테이블을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dirty="0"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마련했으며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이침은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1956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년까지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모든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다이빙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작전의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기반이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되었음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.</a:t>
            </a:r>
            <a:endParaRPr lang="ko-KR" altLang="ko-KR" sz="1800" dirty="0">
              <a:effectLst/>
              <a:ea typeface="Malgun Gothic" panose="020B0503020000020004" pitchFamily="50" charset="-127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altLang="ko-KR" sz="1800" dirty="0">
              <a:effectLst/>
              <a:ea typeface="Malgun Gothic" panose="020B0503020000020004" pitchFamily="50" charset="-127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sz="1800" dirty="0">
                <a:effectLst/>
                <a:ea typeface="Malgun Gothic" panose="020B0503020000020004" pitchFamily="50" charset="-127"/>
              </a:rPr>
              <a:t>-Heinrich Drager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는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감압병에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고압산소의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사용을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최초로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탐구하였으며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,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그의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 err="1">
                <a:effectLst/>
                <a:ea typeface="Malgun Gothic" panose="020B0503020000020004" pitchFamily="50" charset="-127"/>
              </a:rPr>
              <a:t>프로토톨은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1930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년대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후반</a:t>
            </a:r>
            <a:endParaRPr lang="en-US" altLang="ko-KR" sz="1800" dirty="0">
              <a:effectLst/>
              <a:ea typeface="Malgun Gothic" panose="020B0503020000020004" pitchFamily="50" charset="-127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en-US" altLang="ko-KR" sz="1800" dirty="0" err="1">
                <a:effectLst/>
                <a:ea typeface="Malgun Gothic" panose="020B0503020000020004" pitchFamily="50" charset="-127"/>
              </a:rPr>
              <a:t>Behnk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와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Shaw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에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의해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 err="1">
                <a:effectLst/>
                <a:ea typeface="Malgun Gothic" panose="020B0503020000020004" pitchFamily="50" charset="-127"/>
              </a:rPr>
              <a:t>감압병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치료에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압축공기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대신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산소로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대체하여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HBOT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를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사용했으며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결과적으로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dirty="0"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최초로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질소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-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산소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혼합물을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사용하고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손상의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정도에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따라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고압치료를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조정하였다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.</a:t>
            </a:r>
            <a:endParaRPr lang="ko-KR" altLang="ko-KR" sz="1800" dirty="0">
              <a:effectLst/>
              <a:ea typeface="Malgun Gothic" panose="020B0503020000020004" pitchFamily="50" charset="-127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altLang="ko-KR" sz="1800" dirty="0">
              <a:effectLst/>
              <a:ea typeface="Malgun Gothic" panose="020B0503020000020004" pitchFamily="50" charset="-127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sz="1800" dirty="0">
                <a:effectLst/>
                <a:ea typeface="Malgun Gothic" panose="020B0503020000020004" pitchFamily="50" charset="-127"/>
              </a:rPr>
              <a:t>-1939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년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미해군은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감압병을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앓는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잠수부에게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고압산소치료를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시작했으며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2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차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세계대전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후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HBOT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에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대한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dirty="0"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광범위한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연구를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수행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. 1950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년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후반과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1960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년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초반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생존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가능한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압력에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대한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기존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지식의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확장과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HBOT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을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dirty="0"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일반화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 </a:t>
            </a:r>
            <a:r>
              <a:rPr lang="ko-KR" altLang="ko-KR" sz="1800" dirty="0">
                <a:effectLst/>
                <a:ea typeface="Malgun Gothic" panose="020B0503020000020004" pitchFamily="50" charset="-127"/>
              </a:rPr>
              <a:t>시켰음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.</a:t>
            </a:r>
            <a:endParaRPr lang="ko-KR" altLang="ko-KR" sz="1800" dirty="0">
              <a:effectLst/>
              <a:ea typeface="Malgun Gothic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56675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ED059A8-39F9-E89A-0969-A196BB6B3B3F}"/>
              </a:ext>
            </a:extLst>
          </p:cNvPr>
          <p:cNvSpPr txBox="1"/>
          <p:nvPr/>
        </p:nvSpPr>
        <p:spPr>
          <a:xfrm>
            <a:off x="257175" y="295275"/>
            <a:ext cx="44630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/>
              <a:t>챔버의 역사 </a:t>
            </a:r>
            <a:endParaRPr lang="en-US" altLang="ko-KR" sz="2400" b="1" dirty="0"/>
          </a:p>
          <a:p>
            <a:r>
              <a:rPr lang="en-US" altLang="ko-KR" sz="2400" b="1" dirty="0"/>
              <a:t>2.</a:t>
            </a:r>
            <a:r>
              <a:rPr lang="ko-KR" altLang="en-US" sz="2400" b="1" dirty="0"/>
              <a:t>질환에 대한 고압치료의 역사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7C4AFB1-6C36-8293-3BCF-08A069DDD5A7}"/>
              </a:ext>
            </a:extLst>
          </p:cNvPr>
          <p:cNvSpPr txBox="1"/>
          <p:nvPr/>
        </p:nvSpPr>
        <p:spPr>
          <a:xfrm>
            <a:off x="396875" y="1270000"/>
            <a:ext cx="1139825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sz="1800" dirty="0">
                <a:effectLst/>
                <a:ea typeface="Malgun Gothic" panose="020B0503020000020004" pitchFamily="50" charset="-127"/>
              </a:rPr>
              <a:t>-1662</a:t>
            </a:r>
            <a:r>
              <a:rPr lang="ko-KR" altLang="en-US" sz="1800" dirty="0">
                <a:effectLst/>
                <a:ea typeface="Malgun Gothic" panose="020B0503020000020004" pitchFamily="50" charset="-127"/>
              </a:rPr>
              <a:t>년 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Henshaw </a:t>
            </a:r>
            <a:r>
              <a:rPr lang="ko-KR" altLang="en-US" sz="1800" dirty="0">
                <a:effectLst/>
                <a:ea typeface="Malgun Gothic" panose="020B0503020000020004" pitchFamily="50" charset="-127"/>
              </a:rPr>
              <a:t>사람을 수용할 통으로 된 공간에 공기를 압축 시킬 펌프와 연결 하여 압축된 공기로 </a:t>
            </a:r>
            <a:endParaRPr lang="en-US" altLang="ko-KR" sz="1800" dirty="0">
              <a:effectLst/>
              <a:ea typeface="Malgun Gothic" panose="020B0503020000020004" pitchFamily="50" charset="-127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dirty="0">
                <a:ea typeface="Malgun Gothic" panose="020B0503020000020004" pitchFamily="50" charset="-127"/>
              </a:rPr>
              <a:t> </a:t>
            </a:r>
            <a:r>
              <a:rPr lang="ko-KR" altLang="en-US" sz="1800" dirty="0">
                <a:effectLst/>
                <a:ea typeface="Malgun Gothic" panose="020B0503020000020004" pitchFamily="50" charset="-127"/>
              </a:rPr>
              <a:t>질병을 </a:t>
            </a:r>
            <a:r>
              <a:rPr lang="ko-KR" altLang="en-US" sz="1800" dirty="0" err="1">
                <a:effectLst/>
                <a:ea typeface="Malgun Gothic" panose="020B0503020000020004" pitchFamily="50" charset="-127"/>
              </a:rPr>
              <a:t>치료한것이</a:t>
            </a:r>
            <a:r>
              <a:rPr lang="ko-KR" altLang="en-US" sz="1800" dirty="0">
                <a:effectLst/>
                <a:ea typeface="Malgun Gothic" panose="020B0503020000020004" pitchFamily="50" charset="-127"/>
              </a:rPr>
              <a:t> 고압의학의 시초라고 할 수 있음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sz="1800" dirty="0">
                <a:effectLst/>
                <a:ea typeface="Malgun Gothic" panose="020B0503020000020004" pitchFamily="50" charset="-127"/>
              </a:rPr>
              <a:t>-Henshaw</a:t>
            </a:r>
            <a:r>
              <a:rPr lang="ko-KR" altLang="en-US" sz="1800" dirty="0">
                <a:effectLst/>
                <a:ea typeface="Malgun Gothic" panose="020B0503020000020004" pitchFamily="50" charset="-127"/>
              </a:rPr>
              <a:t>는 낮은 기압에서 만성질환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, </a:t>
            </a:r>
            <a:r>
              <a:rPr lang="ko-KR" altLang="en-US" sz="1800" dirty="0" err="1">
                <a:effectLst/>
                <a:ea typeface="Malgun Gothic" panose="020B0503020000020004" pitchFamily="50" charset="-127"/>
              </a:rPr>
              <a:t>높은기압에서는</a:t>
            </a:r>
            <a:r>
              <a:rPr lang="ko-KR" altLang="en-US" sz="1800" dirty="0">
                <a:effectLst/>
                <a:ea typeface="Malgun Gothic" panose="020B0503020000020004" pitchFamily="50" charset="-127"/>
              </a:rPr>
              <a:t> 급성질환을 치료 할 </a:t>
            </a:r>
            <a:r>
              <a:rPr lang="ko-KR" altLang="en-US" sz="1800" dirty="0" err="1">
                <a:effectLst/>
                <a:ea typeface="Malgun Gothic" panose="020B0503020000020004" pitchFamily="50" charset="-127"/>
              </a:rPr>
              <a:t>수있다고</a:t>
            </a:r>
            <a:r>
              <a:rPr lang="ko-KR" altLang="en-US" sz="1800" dirty="0">
                <a:effectLst/>
                <a:ea typeface="Malgun Gothic" panose="020B0503020000020004" pitchFamily="50" charset="-127"/>
              </a:rPr>
              <a:t> 주장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. </a:t>
            </a:r>
            <a:r>
              <a:rPr lang="ko-KR" altLang="en-US" sz="1800" dirty="0">
                <a:effectLst/>
                <a:ea typeface="Malgun Gothic" panose="020B0503020000020004" pitchFamily="50" charset="-127"/>
              </a:rPr>
              <a:t>소화를 개선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,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dirty="0">
                <a:ea typeface="Malgun Gothic" panose="020B0503020000020004" pitchFamily="50" charset="-127"/>
              </a:rPr>
              <a:t> </a:t>
            </a:r>
            <a:r>
              <a:rPr lang="ko-KR" altLang="en-US" sz="1800" dirty="0">
                <a:effectLst/>
                <a:ea typeface="Malgun Gothic" panose="020B0503020000020004" pitchFamily="50" charset="-127"/>
              </a:rPr>
              <a:t>폐질환을 예방하는 치료법이라고 주장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sz="1800" dirty="0">
                <a:effectLst/>
                <a:ea typeface="Malgun Gothic" panose="020B0503020000020004" pitchFamily="50" charset="-127"/>
              </a:rPr>
              <a:t>-1834</a:t>
            </a:r>
            <a:r>
              <a:rPr lang="ko-KR" altLang="en-US" sz="1800" dirty="0">
                <a:effectLst/>
                <a:ea typeface="Malgun Gothic" panose="020B0503020000020004" pitchFamily="50" charset="-127"/>
              </a:rPr>
              <a:t>년 프랑스 의사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,  </a:t>
            </a:r>
            <a:r>
              <a:rPr lang="en-US" altLang="ko-KR" sz="1800" dirty="0" err="1">
                <a:effectLst/>
                <a:ea typeface="Malgun Gothic" panose="020B0503020000020004" pitchFamily="50" charset="-127"/>
              </a:rPr>
              <a:t>Junod</a:t>
            </a:r>
            <a:r>
              <a:rPr lang="ko-KR" altLang="en-US" sz="1800" dirty="0">
                <a:effectLst/>
                <a:ea typeface="Malgun Gothic" panose="020B0503020000020004" pitchFamily="50" charset="-127"/>
              </a:rPr>
              <a:t>는 압력 물리학에 정통한 증기기관 </a:t>
            </a:r>
            <a:r>
              <a:rPr lang="ko-KR" altLang="en-US" sz="1800" dirty="0" err="1">
                <a:effectLst/>
                <a:ea typeface="Malgun Gothic" panose="020B0503020000020004" pitchFamily="50" charset="-127"/>
              </a:rPr>
              <a:t>발병가</a:t>
            </a:r>
            <a:r>
              <a:rPr lang="ko-KR" altLang="en-US" sz="1800" dirty="0">
                <a:effectLst/>
                <a:ea typeface="Malgun Gothic" panose="020B0503020000020004" pitchFamily="50" charset="-127"/>
              </a:rPr>
              <a:t> 제임스 와트가 설계한 </a:t>
            </a:r>
            <a:r>
              <a:rPr lang="ko-KR" altLang="en-US" sz="1800" dirty="0" err="1">
                <a:effectLst/>
                <a:ea typeface="Malgun Gothic" panose="020B0503020000020004" pitchFamily="50" charset="-127"/>
              </a:rPr>
              <a:t>고압챔버를</a:t>
            </a:r>
            <a:endParaRPr lang="en-US" altLang="ko-KR" sz="1800" dirty="0">
              <a:effectLst/>
              <a:ea typeface="Malgun Gothic" panose="020B0503020000020004" pitchFamily="50" charset="-127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ko-KR" altLang="en-US" sz="1800" dirty="0">
                <a:effectLst/>
                <a:ea typeface="Malgun Gothic" panose="020B0503020000020004" pitchFamily="50" charset="-127"/>
              </a:rPr>
              <a:t> 만들어 최대 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4</a:t>
            </a:r>
            <a:r>
              <a:rPr lang="ko-KR" altLang="en-US" sz="1800" dirty="0">
                <a:effectLst/>
                <a:ea typeface="Malgun Gothic" panose="020B0503020000020004" pitchFamily="50" charset="-127"/>
              </a:rPr>
              <a:t>기압까지 올렸고 폐질환을 치료하는데 사용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sz="1800" dirty="0">
                <a:effectLst/>
                <a:ea typeface="Malgun Gothic" panose="020B0503020000020004" pitchFamily="50" charset="-127"/>
              </a:rPr>
              <a:t>-</a:t>
            </a:r>
            <a:r>
              <a:rPr lang="ko-KR" altLang="en-US" sz="1800" dirty="0">
                <a:effectLst/>
                <a:ea typeface="Malgun Gothic" panose="020B0503020000020004" pitchFamily="50" charset="-127"/>
              </a:rPr>
              <a:t>내부장기와 뇌에 혈액순환을 증가시켜 더 나은 건강을 가져온다고 주장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sz="1800" dirty="0">
                <a:effectLst/>
                <a:ea typeface="Malgun Gothic" panose="020B0503020000020004" pitchFamily="50" charset="-127"/>
              </a:rPr>
              <a:t>-1837</a:t>
            </a:r>
            <a:r>
              <a:rPr lang="ko-KR" altLang="en-US" sz="1800" dirty="0">
                <a:effectLst/>
                <a:ea typeface="Malgun Gothic" panose="020B0503020000020004" pitchFamily="50" charset="-127"/>
              </a:rPr>
              <a:t>년 </a:t>
            </a:r>
            <a:r>
              <a:rPr lang="en-US" altLang="ko-KR" sz="1800" dirty="0" err="1">
                <a:effectLst/>
                <a:ea typeface="Malgun Gothic" panose="020B0503020000020004" pitchFamily="50" charset="-127"/>
              </a:rPr>
              <a:t>Pravaz</a:t>
            </a:r>
            <a:r>
              <a:rPr lang="ko-KR" altLang="en-US" sz="1800" dirty="0">
                <a:effectLst/>
                <a:ea typeface="Malgun Gothic" panose="020B0503020000020004" pitchFamily="50" charset="-127"/>
              </a:rPr>
              <a:t>는 프랑스 리옹에서 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12</a:t>
            </a:r>
            <a:r>
              <a:rPr lang="ko-KR" altLang="en-US" sz="1800" dirty="0">
                <a:effectLst/>
                <a:ea typeface="Malgun Gothic" panose="020B0503020000020004" pitchFamily="50" charset="-127"/>
              </a:rPr>
              <a:t>의 </a:t>
            </a:r>
            <a:r>
              <a:rPr lang="ko-KR" altLang="en-US" sz="1800" dirty="0" err="1">
                <a:effectLst/>
                <a:ea typeface="Malgun Gothic" panose="020B0503020000020004" pitchFamily="50" charset="-127"/>
              </a:rPr>
              <a:t>환를</a:t>
            </a:r>
            <a:r>
              <a:rPr lang="ko-KR" altLang="en-US" sz="1800" dirty="0">
                <a:effectLst/>
                <a:ea typeface="Malgun Gothic" panose="020B0503020000020004" pitchFamily="50" charset="-127"/>
              </a:rPr>
              <a:t> 수용하는 가장 큰 고압 챔버를 건설 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/ </a:t>
            </a:r>
            <a:r>
              <a:rPr lang="ko-KR" altLang="en-US" sz="1800" dirty="0">
                <a:effectLst/>
                <a:ea typeface="Malgun Gothic" panose="020B0503020000020004" pitchFamily="50" charset="-127"/>
              </a:rPr>
              <a:t>결핵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, </a:t>
            </a:r>
            <a:r>
              <a:rPr lang="ko-KR" altLang="en-US" sz="1800" dirty="0">
                <a:effectLst/>
                <a:ea typeface="Malgun Gothic" panose="020B0503020000020004" pitchFamily="50" charset="-127"/>
              </a:rPr>
              <a:t>후두염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, </a:t>
            </a:r>
            <a:r>
              <a:rPr lang="ko-KR" altLang="en-US" sz="1800" dirty="0" err="1">
                <a:effectLst/>
                <a:ea typeface="Malgun Gothic" panose="020B0503020000020004" pitchFamily="50" charset="-127"/>
              </a:rPr>
              <a:t>기관염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dirty="0">
                <a:ea typeface="Malgun Gothic" panose="020B0503020000020004" pitchFamily="50" charset="-127"/>
              </a:rPr>
              <a:t> </a:t>
            </a:r>
            <a:r>
              <a:rPr lang="ko-KR" altLang="en-US" sz="1800" dirty="0">
                <a:effectLst/>
                <a:ea typeface="Malgun Gothic" panose="020B0503020000020004" pitchFamily="50" charset="-127"/>
              </a:rPr>
              <a:t>백일해를 포함한 폐질환 환자와 콜레라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, </a:t>
            </a:r>
            <a:r>
              <a:rPr lang="ko-KR" altLang="en-US" sz="1800" dirty="0">
                <a:effectLst/>
                <a:ea typeface="Malgun Gothic" panose="020B0503020000020004" pitchFamily="50" charset="-127"/>
              </a:rPr>
              <a:t>결막염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, </a:t>
            </a:r>
            <a:r>
              <a:rPr lang="ko-KR" altLang="en-US" sz="1800" dirty="0">
                <a:effectLst/>
                <a:ea typeface="Malgun Gothic" panose="020B0503020000020004" pitchFamily="50" charset="-127"/>
              </a:rPr>
              <a:t>난청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, </a:t>
            </a:r>
            <a:r>
              <a:rPr lang="ko-KR" altLang="en-US" sz="1800" dirty="0">
                <a:effectLst/>
                <a:ea typeface="Malgun Gothic" panose="020B0503020000020004" pitchFamily="50" charset="-127"/>
              </a:rPr>
              <a:t>월경과다 및 구루병을 치료함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sz="1800" dirty="0">
                <a:effectLst/>
                <a:ea typeface="Malgun Gothic" panose="020B0503020000020004" pitchFamily="50" charset="-127"/>
              </a:rPr>
              <a:t>-1877</a:t>
            </a:r>
            <a:r>
              <a:rPr lang="ko-KR" altLang="en-US" sz="1800" dirty="0">
                <a:effectLst/>
                <a:ea typeface="Malgun Gothic" panose="020B0503020000020004" pitchFamily="50" charset="-127"/>
              </a:rPr>
              <a:t>년 프랑스의 외과의 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Fontaine</a:t>
            </a:r>
            <a:r>
              <a:rPr lang="ko-KR" altLang="en-US" sz="1800" dirty="0">
                <a:effectLst/>
                <a:ea typeface="Malgun Gothic" panose="020B0503020000020004" pitchFamily="50" charset="-127"/>
              </a:rPr>
              <a:t>은 최초로 이동식 고압수술실을 개발하여 높은 압력은 탈장을 감소시키고</a:t>
            </a:r>
            <a:endParaRPr lang="en-US" altLang="ko-KR" sz="1800" dirty="0">
              <a:effectLst/>
              <a:ea typeface="Malgun Gothic" panose="020B0503020000020004" pitchFamily="50" charset="-127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dirty="0">
                <a:ea typeface="Malgun Gothic" panose="020B0503020000020004" pitchFamily="50" charset="-127"/>
              </a:rPr>
              <a:t> </a:t>
            </a:r>
            <a:r>
              <a:rPr lang="ko-KR" altLang="en-US" sz="1800" dirty="0">
                <a:effectLst/>
                <a:ea typeface="Malgun Gothic" panose="020B0503020000020004" pitchFamily="50" charset="-127"/>
              </a:rPr>
              <a:t> 폐질환을 완화시키다고 주장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sz="1800" dirty="0">
                <a:effectLst/>
                <a:ea typeface="Malgun Gothic" panose="020B0503020000020004" pitchFamily="50" charset="-127"/>
              </a:rPr>
              <a:t>-Fontaine</a:t>
            </a:r>
            <a:r>
              <a:rPr lang="ko-KR" altLang="en-US" sz="1800" dirty="0">
                <a:effectLst/>
                <a:ea typeface="Malgun Gothic" panose="020B0503020000020004" pitchFamily="50" charset="-127"/>
              </a:rPr>
              <a:t>은 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3</a:t>
            </a:r>
            <a:r>
              <a:rPr lang="ko-KR" altLang="en-US" sz="1800" dirty="0">
                <a:effectLst/>
                <a:ea typeface="Malgun Gothic" panose="020B0503020000020004" pitchFamily="50" charset="-127"/>
              </a:rPr>
              <a:t>개월 동안 이동식 고압수술실에서 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27</a:t>
            </a:r>
            <a:r>
              <a:rPr lang="ko-KR" altLang="en-US" sz="1800" dirty="0">
                <a:effectLst/>
                <a:ea typeface="Malgun Gothic" panose="020B0503020000020004" pitchFamily="50" charset="-127"/>
              </a:rPr>
              <a:t>건의 수술을 성공시켰으나 사고로 사망하여 고압의학 </a:t>
            </a:r>
            <a:endParaRPr lang="en-US" altLang="ko-KR" sz="1800" dirty="0">
              <a:effectLst/>
              <a:ea typeface="Malgun Gothic" panose="020B0503020000020004" pitchFamily="50" charset="-127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dirty="0">
                <a:ea typeface="Malgun Gothic" panose="020B0503020000020004" pitchFamily="50" charset="-127"/>
              </a:rPr>
              <a:t> </a:t>
            </a:r>
            <a:r>
              <a:rPr lang="ko-KR" altLang="en-US" sz="1800" dirty="0">
                <a:effectLst/>
                <a:ea typeface="Malgun Gothic" panose="020B0503020000020004" pitchFamily="50" charset="-127"/>
              </a:rPr>
              <a:t>역사상 최초로 순교한 의가가 되었음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sz="1800" dirty="0">
                <a:effectLst/>
                <a:ea typeface="Malgun Gothic" panose="020B0503020000020004" pitchFamily="50" charset="-127"/>
              </a:rPr>
              <a:t>-1895</a:t>
            </a:r>
            <a:r>
              <a:rPr lang="ko-KR" altLang="en-US" sz="1800" dirty="0">
                <a:effectLst/>
                <a:ea typeface="Malgun Gothic" panose="020B0503020000020004" pitchFamily="50" charset="-127"/>
              </a:rPr>
              <a:t>년 </a:t>
            </a:r>
            <a:r>
              <a:rPr lang="en-US" altLang="ko-KR" sz="1800" dirty="0" err="1">
                <a:effectLst/>
                <a:ea typeface="Malgun Gothic" panose="020B0503020000020004" pitchFamily="50" charset="-127"/>
              </a:rPr>
              <a:t>Haldanc</a:t>
            </a:r>
            <a:r>
              <a:rPr lang="ko-KR" altLang="en-US" sz="1800" dirty="0">
                <a:effectLst/>
                <a:ea typeface="Malgun Gothic" panose="020B0503020000020004" pitchFamily="50" charset="-127"/>
              </a:rPr>
              <a:t>은 일산화탄소가 </a:t>
            </a:r>
            <a:r>
              <a:rPr lang="ko-KR" altLang="en-US" sz="1800" dirty="0" err="1">
                <a:effectLst/>
                <a:ea typeface="Malgun Gothic" panose="020B0503020000020004" pitchFamily="50" charset="-127"/>
              </a:rPr>
              <a:t>산소분압에</a:t>
            </a:r>
            <a:r>
              <a:rPr lang="ko-KR" altLang="en-US" sz="1800" dirty="0">
                <a:effectLst/>
                <a:ea typeface="Malgun Gothic" panose="020B0503020000020004" pitchFamily="50" charset="-127"/>
              </a:rPr>
              <a:t> 미치는 영향을 연구하여 일산화 탄소중독 치료를 위해 고</a:t>
            </a:r>
            <a:endParaRPr lang="en-US" altLang="ko-KR" sz="1800" dirty="0">
              <a:effectLst/>
              <a:ea typeface="Malgun Gothic" panose="020B0503020000020004" pitchFamily="50" charset="-127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dirty="0">
                <a:ea typeface="Malgun Gothic" panose="020B0503020000020004" pitchFamily="50" charset="-127"/>
              </a:rPr>
              <a:t> </a:t>
            </a:r>
            <a:r>
              <a:rPr lang="ko-KR" altLang="en-US" sz="1800" dirty="0">
                <a:effectLst/>
                <a:ea typeface="Malgun Gothic" panose="020B0503020000020004" pitchFamily="50" charset="-127"/>
              </a:rPr>
              <a:t>상산소의 사용을 권고함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altLang="ko-KR" sz="1800" dirty="0">
                <a:effectLst/>
                <a:ea typeface="Malgun Gothic" panose="020B0503020000020004" pitchFamily="50" charset="-127"/>
              </a:rPr>
              <a:t>-1927</a:t>
            </a:r>
            <a:r>
              <a:rPr lang="ko-KR" altLang="en-US" sz="1800" dirty="0">
                <a:effectLst/>
                <a:ea typeface="Malgun Gothic" panose="020B0503020000020004" pitchFamily="50" charset="-127"/>
              </a:rPr>
              <a:t>년 미국 클리블랜드에서 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Cunningham</a:t>
            </a:r>
            <a:r>
              <a:rPr lang="ko-KR" altLang="en-US" sz="1800" dirty="0">
                <a:effectLst/>
                <a:ea typeface="Malgun Gothic" panose="020B0503020000020004" pitchFamily="50" charset="-127"/>
              </a:rPr>
              <a:t>은 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6</a:t>
            </a:r>
            <a:r>
              <a:rPr lang="ko-KR" altLang="en-US" sz="1800" dirty="0">
                <a:effectLst/>
                <a:ea typeface="Malgun Gothic" panose="020B0503020000020004" pitchFamily="50" charset="-127"/>
              </a:rPr>
              <a:t>층 높이에 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72</a:t>
            </a:r>
            <a:r>
              <a:rPr lang="ko-KR" altLang="en-US" sz="1800" dirty="0">
                <a:effectLst/>
                <a:ea typeface="Malgun Gothic" panose="020B0503020000020004" pitchFamily="50" charset="-127"/>
              </a:rPr>
              <a:t>개 방으로 고압센터를 지었지만 과학적이거나 임상적인 근거 없이 환자에 적용하여 실패함</a:t>
            </a:r>
            <a:r>
              <a:rPr lang="en-US" altLang="ko-KR" sz="1800" dirty="0">
                <a:effectLst/>
                <a:ea typeface="Malgun Gothic" panose="020B0503020000020004" pitchFamily="50" charset="-127"/>
              </a:rPr>
              <a:t>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altLang="ko-KR" sz="1800" dirty="0">
              <a:effectLst/>
              <a:ea typeface="Malgun Gothic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398517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1117</Words>
  <Application>Microsoft Office PowerPoint</Application>
  <PresentationFormat>와이드스크린</PresentationFormat>
  <Paragraphs>121</Paragraphs>
  <Slides>12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7" baseType="lpstr">
      <vt:lpstr>맑은 고딕</vt:lpstr>
      <vt:lpstr>맑은 고딕</vt:lpstr>
      <vt:lpstr>Arial</vt:lpstr>
      <vt:lpstr>Calibri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 정훈</dc:creator>
  <cp:lastModifiedBy>Windows 사용자</cp:lastModifiedBy>
  <cp:revision>4</cp:revision>
  <dcterms:created xsi:type="dcterms:W3CDTF">2024-04-11T00:38:41Z</dcterms:created>
  <dcterms:modified xsi:type="dcterms:W3CDTF">2024-04-19T11:04:14Z</dcterms:modified>
</cp:coreProperties>
</file>